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2" r:id="rId3"/>
    <p:sldMasterId id="2147483714" r:id="rId4"/>
    <p:sldMasterId id="2147483726" r:id="rId5"/>
    <p:sldMasterId id="2147483823" r:id="rId6"/>
    <p:sldMasterId id="2147483835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5" r:id="rId14"/>
    <p:sldId id="262" r:id="rId15"/>
    <p:sldId id="266" r:id="rId16"/>
    <p:sldId id="267" r:id="rId17"/>
    <p:sldId id="263" r:id="rId18"/>
    <p:sldId id="268" r:id="rId19"/>
    <p:sldId id="269" r:id="rId20"/>
    <p:sldId id="272" r:id="rId21"/>
    <p:sldId id="274" r:id="rId22"/>
    <p:sldId id="273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9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5" r:id="rId62"/>
    <p:sldId id="314" r:id="rId63"/>
    <p:sldId id="316" r:id="rId64"/>
    <p:sldId id="317" r:id="rId65"/>
    <p:sldId id="318" r:id="rId6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774" y="-1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563B4C5D-A134-4578-BCBC-0559D5954A32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D92F126-0660-4727-896F-71BB85A63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1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6A1D4-3ED0-41E0-93FC-F27F3D9EDEA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24F21-2EC2-48EC-811D-737199C677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82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5B550-005B-4F12-91AE-2C8A3D4C3E82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4C2F4-974E-44EF-A55A-A5FDF92AE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8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193A7FFF-C2D3-4289-A55F-8FE391DFB66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579B02E-04FC-4CC4-B55B-882A31D8A0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5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E9AA3-EC90-481B-A04E-A2506C36980C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C0CAD-E86E-48EA-A12B-F600D99434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83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DF743-DE27-43E1-8742-94DD7844B1E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216F5-633A-40F5-82BE-CAA51DACB9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6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4D70A-7BF5-4550-9907-E3C75D1B6A2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A81A2-1402-42F1-9E70-0475F661CC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105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5C73A-4C98-43F8-8196-0F350CE0B71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8799D10A-82AF-44E1-AF4D-699DA24051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3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E4314-CD62-41D9-89E4-A88A578C163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5C828-611B-4761-A616-BE060CC878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5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E799D-BC87-4B07-B781-6E4590525EF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602A2-3B49-4B71-AE1B-6E49DC2C46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08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88EA0B3-8274-4EEB-8AB4-66DB977F32C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E37CCBFB-14FC-4138-8002-B866118628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76B6B-9C07-4AC8-AEA0-EE8D5A62FAE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3027A-F6BC-47EA-9377-9EE7F55E0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0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4A58707F-887E-4ABB-9BBB-19FB832AAC9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8E119AA5-BCA1-462B-8579-F0A653572B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07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72361-AB98-4F07-902C-53DD49B4282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584AE-A1BF-4F42-B32B-84B541F572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518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3DC58-0859-4C16-B0BF-99F33829B58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CAF97-A4DB-4D9E-8BC2-F3107DBEE2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063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717694A5-51E2-4BFD-A194-8920FD565406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9D75BF5-8576-4AE4-BA92-9125A17BEF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881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BDFBA-4C1E-4583-9200-FED64FD5FB3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F3369-2B1C-40F1-A74A-41A507785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56A67-5212-445E-B8FC-926EBEC63E7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2BAA9-F785-49A8-A8CD-A2DC6E34A4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34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03EA1-BCA3-4910-BE44-275B81BF6D7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B5D70-0999-4463-AD39-84E4618FA9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46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3E06B-BCBC-4F57-BC2B-4BEF214EEEE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22CD8E3-43D1-425C-ABE0-3E13A51A8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64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3A756-3229-4390-9156-7363A815758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9B778-C73C-411E-97FC-30F60F6BED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9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57B9D-FA7B-4AF8-8E9D-43339974AF10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F2561-A53B-4932-BF65-48FA424E9D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94DD1-D1DA-4ECC-B39B-BFDDC953455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4B8E8-088F-422F-8F67-B24549A9AD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963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E215DDC-F483-4447-AB14-97E4DF9D3A4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954B98CC-C0F7-4A75-8E36-288399AA51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5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BBA7C67-D9A2-45EB-BF3F-BD256F276CD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4D533DE3-0EDF-4498-AE73-20B3BB909A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1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C07E2-7A1F-4748-9871-DCDC5174B4D2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8EA8-0013-437C-8C22-5356362FAF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556D9-56C1-4A55-8167-C45B0374BF1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62383-F1F3-4342-818F-1AB9AE2256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43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0D26487E-3A17-4CC8-94A9-93507B0B072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FA77361-135D-4FF5-8EAB-CD462D22AA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961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4740A-9120-4757-A75C-DB2BB161462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4E1AA-5F86-4EC6-924C-4C7B6A8102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20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14948-8838-4CA3-B56B-E80376A1E86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06D4-6202-4F6F-A580-BBF65804E2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0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B8D2-8424-4734-97C0-5A87727344D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E9291-8D5B-42E8-AE92-ECDD6F16C5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262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99DE2-205A-4EC0-B665-BCDE610B183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CF94C4BD-802F-43C1-922B-81D1FB631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4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00169-DF51-4A2B-B9F5-393344959A1E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C4C57-0FB3-4264-984B-7A1D1301BC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47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5BC2AF-B967-4D14-A91F-93A41504A87E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E21A7-7714-408D-90D4-ED5DC4CD0D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063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2DA69-8253-4650-895E-2ADF4D1DFC8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3BF23-3027-44B7-B6F6-C2A84607F0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10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E160C322-BFCA-40E9-AFE4-635EA98B6536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818806F9-16C3-4175-A75D-8C91613EA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15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0F53F36D-1D48-4E23-A57B-D1511CCED93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BCB75DF8-F337-4CD2-A100-BAC759B059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7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5E42D-BA35-41A0-A439-12B6725A593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0C345-F02F-4D3A-99C5-A52F47EE6B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092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C903B-3384-4D60-81D3-26503CC1D2D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B82C7-06D0-4BAD-939B-D7043837A6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3304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E335562C-BA0C-4E33-BF51-37FE52C7AB5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1232B1F-E4C2-4054-8341-1BCE0A6930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3233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9235C-1958-4BAF-B744-B0852B91EA7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3510A-82DD-46D5-BC2C-0254E0256E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986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7661B-04EB-4FE6-927B-246A64A0896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B86DA-8E29-4EE6-8D33-D15615E6F6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14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B5D35-5DA7-4CC5-8ED0-36998C1E239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DA435-82D2-4B83-827C-666CD8F9A8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546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51490-5639-45DB-9DEC-98D080E2323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7D4685DF-D158-4EB4-86B9-7819D76713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8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8E0F2-48F6-448D-AA41-9FB7D08792B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2ECF290-78FE-400F-B442-BE5C8FBC20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43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6E86D-D176-4443-B758-B22B8211CAEF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2B999-8156-434A-87E8-7361F6B3B6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973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8A6C-6920-4471-8438-61D861489E5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9A88A-5C68-457B-AFFF-D10BDBD6EE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8050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4AA805C-CB4A-45F3-B6A4-08519C21D25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A64201C-E9BC-4630-B362-FE6A0A0A50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BDF8B566-E1C7-458E-9A80-277F6AD3857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5D0DD375-2440-48F9-A7F9-EB327A9A8F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03B51-2E9C-4983-887D-3F4093FDBEF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C64C3-B07B-4D09-9EA7-962F8D662F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6F0A3-1DE2-4F0F-94E6-2DB4354D71A0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96956-8D02-4C31-9FC0-F272B4D69B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23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9A9FF879-945E-4D5B-9A33-9E096A88DB6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12C0ACC-E229-4502-8742-714A90CDD5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800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D7A19-0E9A-482F-8F8D-8ED2CA67B4A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77D8F-327D-400F-8020-0602E05D16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940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B491C-103A-4B09-87A5-271FEA4864F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D81A8-AD1E-4CE5-B093-309F6CFE9A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97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5E926-F2C8-4ED3-AF03-32A423FB847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DD057-CAB5-4469-906F-E6179109CF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7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7CF58-D519-41AF-9B4A-56D4E4B7232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8411B-7711-4CEB-8F25-77B7E84228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90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939E9-213A-49F5-93AF-69BF47D7858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042BA72-9EE9-421F-B7F1-6A8DCCDCC6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2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C622F-7D74-44E4-B38B-F31CEFDAD386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39F83-F91A-4553-B576-F7F11004C0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567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3A03C-A13C-4867-BF55-2C3F1DD247E4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6E31B-D1C4-4FE2-9EA1-973BB1A0AA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4412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2C68DDEF-E6A8-4AE5-8197-5347524ADBC2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825416B-0D1A-4E4E-B01F-3F83A6C944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3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66CA06F-1955-4D17-B03D-5D441CF3E56C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70EA8AC2-A560-42F4-A298-60C67F7848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1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49F58-A420-4097-AF67-177B81641A6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1D658-C254-4AD3-9B58-D1AE4AE3EE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558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165AE-345B-48D3-9E55-BDD5DFE8BCA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E6E48-EEB9-44F5-97A4-C04A3A9A2F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408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DB68136E-0EF1-40AE-8CE9-6F3C1DF1BAEE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04EEF36-9D1B-4258-BB32-B390ED634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830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2D431-FB04-46F4-85BB-78A3C2A499D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6E729-0B52-4F21-8BFE-D1521711F1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4377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97F0D-AF9B-4CA0-A26C-A2C3B534EFF1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9635E-AF27-434F-A9BC-7AEF877496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7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C8D2D-87DC-4A66-B9CF-2D3D7A39B76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39E83-FD13-4CD0-B473-3B3D96CA43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4966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9C18B-BF7B-4872-8577-612BC2871FD0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66E5B-3491-45B9-8928-8A3426386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72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CE1AD-0E54-467C-B6C8-D60F4C805B8B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7A48DBA1-702E-4F99-A146-038170FB3F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14C28-E3D3-44A5-B3AF-3A0FCE9B534C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40C49-ED87-4630-908B-6859C424CF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574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A2441-410F-41AC-8762-592DD214489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C6523-DC49-4AAC-980B-F5610ADC22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574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B949A552-D6C2-4FCF-8B8D-9CAB4EA88BF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760F6AD-F8A5-4B1A-B198-4660833910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38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C321E2B5-9E18-4A17-905F-83DE25B5AE8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74B36082-A952-450B-9DFD-4B826FCAAB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3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414EF-D786-4EB9-BE69-FD278811AF17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5B333-4776-4F38-87BB-DE51FFD312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346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201C1-98E7-4A60-AB7D-80E92C0BACFE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2109D-17FE-43DF-B24F-CA053C23F0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5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41DB0EE3-CCF5-4588-A445-22A34C5990E9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F62B876-3D22-499B-A636-774CDD536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0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86275914-45D0-46D0-9E40-7E8310E5155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3B44D3DB-3E0B-43B0-BDF6-3F4973526A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30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9DDA0D-AEC4-4705-94A7-F1A9397DD510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9BF90C-7A90-4800-9F9C-A153ECF4F0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889" r:id="rId4"/>
    <p:sldLayoutId id="2147483927" r:id="rId5"/>
    <p:sldLayoutId id="2147483890" r:id="rId6"/>
    <p:sldLayoutId id="2147483891" r:id="rId7"/>
    <p:sldLayoutId id="2147483928" r:id="rId8"/>
    <p:sldLayoutId id="2147483929" r:id="rId9"/>
    <p:sldLayoutId id="2147483892" r:id="rId10"/>
    <p:sldLayoutId id="2147483893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054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669E19-7318-4F41-9E86-F787AC54238D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786805-79AD-4A43-B172-4A9BDE5A31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894" r:id="rId4"/>
    <p:sldLayoutId id="2147483933" r:id="rId5"/>
    <p:sldLayoutId id="2147483895" r:id="rId6"/>
    <p:sldLayoutId id="2147483896" r:id="rId7"/>
    <p:sldLayoutId id="2147483934" r:id="rId8"/>
    <p:sldLayoutId id="2147483935" r:id="rId9"/>
    <p:sldLayoutId id="2147483897" r:id="rId10"/>
    <p:sldLayoutId id="2147483898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078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B5F64E-7266-4514-A0F8-F8CC4E943453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66BC15-D3AC-4CAE-9A04-A68F31C654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899" r:id="rId4"/>
    <p:sldLayoutId id="2147483939" r:id="rId5"/>
    <p:sldLayoutId id="2147483900" r:id="rId6"/>
    <p:sldLayoutId id="2147483901" r:id="rId7"/>
    <p:sldLayoutId id="2147483940" r:id="rId8"/>
    <p:sldLayoutId id="2147483941" r:id="rId9"/>
    <p:sldLayoutId id="2147483902" r:id="rId10"/>
    <p:sldLayoutId id="2147483903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102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CCA3F4-C912-4BC4-B527-003052B7163A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CF6BB5-3A30-4838-B1CC-2AD4C73786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04" r:id="rId4"/>
    <p:sldLayoutId id="2147483945" r:id="rId5"/>
    <p:sldLayoutId id="2147483905" r:id="rId6"/>
    <p:sldLayoutId id="2147483906" r:id="rId7"/>
    <p:sldLayoutId id="2147483946" r:id="rId8"/>
    <p:sldLayoutId id="2147483947" r:id="rId9"/>
    <p:sldLayoutId id="2147483907" r:id="rId10"/>
    <p:sldLayoutId id="2147483908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126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22CE14-B63C-42E6-ACCD-AE42FDCC326C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D8660D1-01B1-46B2-A6FE-648A0EF530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09" r:id="rId4"/>
    <p:sldLayoutId id="2147483951" r:id="rId5"/>
    <p:sldLayoutId id="2147483910" r:id="rId6"/>
    <p:sldLayoutId id="2147483911" r:id="rId7"/>
    <p:sldLayoutId id="2147483952" r:id="rId8"/>
    <p:sldLayoutId id="2147483953" r:id="rId9"/>
    <p:sldLayoutId id="2147483912" r:id="rId10"/>
    <p:sldLayoutId id="2147483913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6150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F49865-5FFE-42FF-A6B1-4FC78ADD5288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9CBC89-61D0-4000-AE08-A8AE4D6EA6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14" r:id="rId4"/>
    <p:sldLayoutId id="2147483957" r:id="rId5"/>
    <p:sldLayoutId id="2147483915" r:id="rId6"/>
    <p:sldLayoutId id="2147483916" r:id="rId7"/>
    <p:sldLayoutId id="2147483958" r:id="rId8"/>
    <p:sldLayoutId id="2147483959" r:id="rId9"/>
    <p:sldLayoutId id="2147483917" r:id="rId10"/>
    <p:sldLayoutId id="2147483918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7174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B3D770-6BDE-4001-9A5B-7837912A6045}" type="datetimeFigureOut">
              <a:rPr lang="zh-CN" altLang="en-US"/>
              <a:pPr>
                <a:defRPr/>
              </a:pPr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EB9E4B-551C-4AED-A3B0-2AC79AAE1C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19" r:id="rId4"/>
    <p:sldLayoutId id="2147483963" r:id="rId5"/>
    <p:sldLayoutId id="2147483920" r:id="rId6"/>
    <p:sldLayoutId id="2147483921" r:id="rId7"/>
    <p:sldLayoutId id="2147483964" r:id="rId8"/>
    <p:sldLayoutId id="2147483965" r:id="rId9"/>
    <p:sldLayoutId id="2147483922" r:id="rId10"/>
    <p:sldLayoutId id="2147483923" r:id="rId11"/>
  </p:sldLayoutIdLst>
  <p:txStyles>
    <p:titleStyle>
      <a:lvl1pPr marL="484188" indent="-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2pPr>
      <a:lvl3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3pPr>
      <a:lvl4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4pPr>
      <a:lvl5pPr marL="484188" indent="-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5pPr>
      <a:lvl6pPr marL="9413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6pPr>
      <a:lvl7pPr marL="13985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7pPr>
      <a:lvl8pPr marL="18557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8pPr>
      <a:lvl9pPr marL="2312988" indent="-4841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/>
          <a:ea typeface="幼圆" pitchFamily="49" charset="-122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700808"/>
            <a:ext cx="7199808" cy="1470025"/>
          </a:xfrm>
        </p:spPr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sz="540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实时叠加技术探讨</a:t>
            </a:r>
            <a:endParaRPr lang="zh-CN" altLang="en-US" sz="5400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5816" y="5157192"/>
            <a:ext cx="2735312" cy="1440160"/>
          </a:xfrm>
          <a:extLst/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sz="3600" dirty="0" smtClean="0">
                <a:solidFill>
                  <a:schemeClr val="tx1"/>
                </a:solidFill>
                <a:latin typeface="幼圆" pitchFamily="49" charset="-122"/>
              </a:rPr>
              <a:t>宋谋玲</a:t>
            </a:r>
            <a:endParaRPr lang="en-US" altLang="zh-CN" sz="3600" dirty="0" smtClean="0">
              <a:solidFill>
                <a:schemeClr val="tx1"/>
              </a:solidFill>
              <a:latin typeface="幼圆" pitchFamily="49" charset="-122"/>
            </a:endParaRP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幼圆" pitchFamily="49" charset="-122"/>
              </a:rPr>
              <a:t>2017-5-11</a:t>
            </a:r>
            <a:endParaRPr lang="zh-CN" altLang="en-US" sz="3600" dirty="0">
              <a:solidFill>
                <a:schemeClr val="tx1"/>
              </a:solidFill>
              <a:latin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主要特点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三种叠加模式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7704137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4284663" y="1700213"/>
            <a:ext cx="3167062" cy="1081087"/>
          </a:xfrm>
          <a:prstGeom prst="wedgeRoundRectCallout">
            <a:avLst>
              <a:gd name="adj1" fmla="val -132801"/>
              <a:gd name="adj2" fmla="val 28645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求中值，受异常值的影响较小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主要特点</a:t>
            </a:r>
          </a:p>
        </p:txBody>
      </p:sp>
      <p:sp>
        <p:nvSpPr>
          <p:cNvPr id="614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可切换显示叠加图像还是显示当前曝光图像，显示当前曝光图像时，叠加仍在进行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自动图像对齐，根据图像中的星星进行对齐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Live—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叠加方法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根据所选择的叠加模式，逐像素进行叠加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从程序的角度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781300"/>
            <a:ext cx="52736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4508500"/>
            <a:ext cx="4992687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对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齐方法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63491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对齐通过图像中的星星来完成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通过数学模型提取出图像中所有可用来对齐的星星，提取出这些星星的位置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尽量减小把噪声和其他非</a:t>
            </a:r>
            <a:r>
              <a:rPr lang="zh-CN" altLang="en-US" dirty="0" smtClean="0"/>
              <a:t>星</a:t>
            </a:r>
            <a:r>
              <a:rPr lang="zh-CN" altLang="en-US" dirty="0"/>
              <a:t>目标</a:t>
            </a:r>
            <a:r>
              <a:rPr lang="zh-CN" altLang="en-US" dirty="0" smtClean="0"/>
              <a:t>作</a:t>
            </a:r>
            <a:r>
              <a:rPr lang="zh-CN" altLang="en-US" dirty="0" smtClean="0"/>
              <a:t>为对齐校准点的可能性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首先需要选一个关键帧</a:t>
            </a:r>
            <a:r>
              <a:rPr lang="en-US" altLang="zh-CN" dirty="0" smtClean="0"/>
              <a:t>(key frame),</a:t>
            </a:r>
            <a:r>
              <a:rPr lang="zh-CN" altLang="en-US" dirty="0" smtClean="0"/>
              <a:t>初始化的关键帧一般选择第一帧图像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对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齐方法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64515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后续所有曝光的图像都与关键帧进行对齐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对于每一帧新曝光的图像，都要将图像中的星星与关键帧中的星星进行匹配，至少</a:t>
            </a:r>
            <a:r>
              <a:rPr lang="en-US" altLang="zh-CN" smtClean="0"/>
              <a:t>5</a:t>
            </a:r>
            <a:r>
              <a:rPr lang="zh-CN" altLang="en-US" smtClean="0"/>
              <a:t>颗星星匹配上才算匹配成功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计算新曝光图像与关键帧对齐所需要的转换参数，包括平移距离、旋转角度和缩放比例。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转换参数根据两幅图像中对应星星偏移的距离计算得到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对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齐方法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6553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随着望远镜底座的转动，转换参数会越来越大，当达到一定数值时，需要更换关键帧，一般选最新曝光的图像为新关键帧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更换关键帧后，需要将已叠加的图像向新关键帧对齐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已叠加图像向关键帧的对齐产生的误差会积累，因此，应避免频繁更换关键帧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对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齐方法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6656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如果匹配成功的星星数量不够，就无法进行对齐和叠加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以上所说的数值单位都是像素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628775"/>
            <a:ext cx="7421563" cy="515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03575" y="1916113"/>
            <a:ext cx="504825" cy="217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2325" y="5589588"/>
            <a:ext cx="5981700" cy="1008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叠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加效果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68611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03350"/>
            <a:ext cx="8135938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叠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加效果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6963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03350"/>
            <a:ext cx="814705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实时叠加技术探讨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52227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实时叠加的意义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现有软件的实时叠加功能介绍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实时叠加技</a:t>
            </a:r>
            <a:r>
              <a:rPr lang="zh-CN" altLang="en-US" dirty="0" smtClean="0"/>
              <a:t>术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我</a:t>
            </a:r>
            <a:r>
              <a:rPr lang="zh-CN" altLang="en-US" dirty="0" smtClean="0"/>
              <a:t>们做</a:t>
            </a:r>
            <a:r>
              <a:rPr lang="zh-CN" altLang="en-US" dirty="0" smtClean="0"/>
              <a:t>点什么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066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9388" y="3678238"/>
            <a:ext cx="1296987" cy="830262"/>
          </a:xfrm>
          <a:prstGeom prst="wedgeRoundRectCallout">
            <a:avLst>
              <a:gd name="adj1" fmla="val 95655"/>
              <a:gd name="adj2" fmla="val -617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已经叠加的帧数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168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9388" y="3678238"/>
            <a:ext cx="1296987" cy="830262"/>
          </a:xfrm>
          <a:prstGeom prst="wedgeRoundRectCallout">
            <a:avLst>
              <a:gd name="adj1" fmla="val 96961"/>
              <a:gd name="adj2" fmla="val -3423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忽略的帧数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4213" y="6021388"/>
            <a:ext cx="7570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忽略的原因：对齐问题、匹配成功的星星个数不足、没有达到聚焦标准等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270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9388" y="3678238"/>
            <a:ext cx="1296987" cy="830262"/>
          </a:xfrm>
          <a:prstGeom prst="wedgeRoundRectCallout">
            <a:avLst>
              <a:gd name="adj1" fmla="val 98919"/>
              <a:gd name="adj2" fmla="val -466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当前叠加的总曝光时间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373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179388" y="4292600"/>
            <a:ext cx="1296987" cy="1081088"/>
          </a:xfrm>
          <a:prstGeom prst="wedgeRoundRectCallout">
            <a:avLst>
              <a:gd name="adj1" fmla="val 95002"/>
              <a:gd name="adj2" fmla="val -1491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切换显示叠加的图像还是单帧图像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475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863600" y="5627688"/>
            <a:ext cx="1295400" cy="1081087"/>
          </a:xfrm>
          <a:prstGeom prst="wedgeRoundRectCallout">
            <a:avLst>
              <a:gd name="adj1" fmla="val 72793"/>
              <a:gd name="adj2" fmla="val -650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清除已叠加的图像，重新开始叠加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578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8788"/>
            <a:ext cx="48434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3276600" y="5627688"/>
            <a:ext cx="1295400" cy="1081087"/>
          </a:xfrm>
          <a:prstGeom prst="wedgeRoundRectCallout">
            <a:avLst>
              <a:gd name="adj1" fmla="val 72793"/>
              <a:gd name="adj2" fmla="val -650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暂停叠加及继续叠加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叠加操作与信息显示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sp>
        <p:nvSpPr>
          <p:cNvPr id="2" name="圆角矩形标注 1"/>
          <p:cNvSpPr/>
          <p:nvPr/>
        </p:nvSpPr>
        <p:spPr>
          <a:xfrm>
            <a:off x="3276600" y="5627688"/>
            <a:ext cx="1295400" cy="1081087"/>
          </a:xfrm>
          <a:prstGeom prst="wedgeRoundRectCallout">
            <a:avLst>
              <a:gd name="adj1" fmla="val 72793"/>
              <a:gd name="adj2" fmla="val -650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暂停叠加及继续叠加</a:t>
            </a:r>
          </a:p>
        </p:txBody>
      </p:sp>
      <p:pic>
        <p:nvPicPr>
          <p:cNvPr id="768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2998788"/>
            <a:ext cx="4784725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状态显示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782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52738"/>
            <a:ext cx="6294437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3059113" y="5445125"/>
            <a:ext cx="3457575" cy="1081088"/>
          </a:xfrm>
          <a:prstGeom prst="wedgeRoundRectCallout">
            <a:avLst>
              <a:gd name="adj1" fmla="val -78101"/>
              <a:gd name="adj2" fmla="val -13862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处理一帧对齐和叠加花费的时间，如果这个时间超过曝光时间，则后续的帧可能会被丢弃</a:t>
            </a:r>
          </a:p>
        </p:txBody>
      </p:sp>
      <p:sp>
        <p:nvSpPr>
          <p:cNvPr id="3" name="矩形 2"/>
          <p:cNvSpPr/>
          <p:nvPr/>
        </p:nvSpPr>
        <p:spPr>
          <a:xfrm>
            <a:off x="3924300" y="3213100"/>
            <a:ext cx="2232025" cy="7921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直方图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sp>
        <p:nvSpPr>
          <p:cNvPr id="8" name="圆角矩形标注 7"/>
          <p:cNvSpPr/>
          <p:nvPr/>
        </p:nvSpPr>
        <p:spPr>
          <a:xfrm>
            <a:off x="3059113" y="5229225"/>
            <a:ext cx="3457575" cy="1081088"/>
          </a:xfrm>
          <a:prstGeom prst="wedgeRoundRectCallout">
            <a:avLst>
              <a:gd name="adj1" fmla="val -12207"/>
              <a:gd name="adj2" fmla="val -12531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不但可以观察直方图，还可以设置</a:t>
            </a:r>
            <a:r>
              <a:rPr lang="en-US" altLang="zh-CN" dirty="0"/>
              <a:t>White Level</a:t>
            </a:r>
            <a:r>
              <a:rPr lang="zh-CN" altLang="en-US" dirty="0"/>
              <a:t>、</a:t>
            </a:r>
            <a:r>
              <a:rPr lang="en-US" altLang="zh-CN" dirty="0"/>
              <a:t>Black Level</a:t>
            </a:r>
            <a:r>
              <a:rPr lang="zh-CN" altLang="en-US" dirty="0"/>
              <a:t>、</a:t>
            </a:r>
            <a:r>
              <a:rPr lang="en-US" altLang="zh-CN" dirty="0"/>
              <a:t>Gamma</a:t>
            </a:r>
            <a:r>
              <a:rPr lang="zh-CN" altLang="en-US" dirty="0"/>
              <a:t>等</a:t>
            </a:r>
          </a:p>
        </p:txBody>
      </p:sp>
      <p:pic>
        <p:nvPicPr>
          <p:cNvPr id="7885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974975"/>
            <a:ext cx="83010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7987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550" y="5118100"/>
            <a:ext cx="77247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需要有一个参考帧</a:t>
            </a:r>
            <a:r>
              <a:rPr lang="en-US" altLang="zh-CN" sz="2400" dirty="0">
                <a:latin typeface="+mn-ea"/>
                <a:ea typeface="+mn-ea"/>
              </a:rPr>
              <a:t>(reference frame)</a:t>
            </a:r>
            <a:r>
              <a:rPr lang="zh-CN" altLang="en-US" sz="2400" dirty="0">
                <a:latin typeface="+mn-ea"/>
                <a:ea typeface="+mn-ea"/>
              </a:rPr>
              <a:t>，其他其他帧都与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参考帧对齐，对齐方式与</a:t>
            </a:r>
            <a:r>
              <a:rPr lang="en-US" altLang="zh-CN" sz="2400" dirty="0" err="1">
                <a:latin typeface="+mn-ea"/>
                <a:ea typeface="+mn-ea"/>
              </a:rPr>
              <a:t>LodeStar</a:t>
            </a:r>
            <a:r>
              <a:rPr lang="zh-CN" altLang="en-US" sz="2400" dirty="0">
                <a:latin typeface="+mn-ea"/>
                <a:ea typeface="+mn-ea"/>
              </a:rPr>
              <a:t>中的方式类似。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对齐至少需要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颗星星，推荐使用</a:t>
            </a:r>
            <a:r>
              <a:rPr lang="en-US" altLang="zh-CN" sz="2400" dirty="0">
                <a:latin typeface="+mn-ea"/>
                <a:ea typeface="+mn-ea"/>
              </a:rPr>
              <a:t>10-15</a:t>
            </a:r>
            <a:r>
              <a:rPr lang="zh-CN" altLang="en-US" sz="2400" dirty="0">
                <a:latin typeface="+mn-ea"/>
                <a:ea typeface="+mn-ea"/>
              </a:rPr>
              <a:t>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实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时叠加的意义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问题的提出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53251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拍摄深空时，由于噪声的影响，一些微弱目标需要长时间曝光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目标是运动的，长时间曝光会形成拖尾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如果需要跟踪目标，对赤道仪</a:t>
            </a:r>
            <a:r>
              <a:rPr lang="en-US" altLang="zh-CN" smtClean="0"/>
              <a:t>(equatorial mount)</a:t>
            </a:r>
            <a:r>
              <a:rPr lang="zh-CN" altLang="en-US" smtClean="0"/>
              <a:t>的精度要求很高，并且通常需要自动导星</a:t>
            </a:r>
            <a:r>
              <a:rPr lang="en-US" altLang="zh-CN" smtClean="0"/>
              <a:t>(auto-guide)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090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550" y="5118100"/>
            <a:ext cx="63404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+mn-ea"/>
                <a:ea typeface="+mn-ea"/>
              </a:rPr>
              <a:t>对齐至少需要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颗星星，推荐使用</a:t>
            </a:r>
            <a:r>
              <a:rPr lang="en-US" altLang="zh-CN" sz="2400" dirty="0">
                <a:latin typeface="+mn-ea"/>
                <a:ea typeface="+mn-ea"/>
              </a:rPr>
              <a:t>10-15</a:t>
            </a:r>
            <a:r>
              <a:rPr lang="zh-CN" altLang="en-US" sz="2400" dirty="0">
                <a:latin typeface="+mn-ea"/>
                <a:ea typeface="+mn-ea"/>
              </a:rPr>
              <a:t>颗。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zh-CN" sz="2400" dirty="0">
                <a:latin typeface="+mn-ea"/>
                <a:ea typeface="+mn-ea"/>
              </a:rPr>
              <a:t>用于对齐的星星越多，对齐的结果就越准确，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zh-CN" sz="2400" dirty="0">
                <a:latin typeface="+mn-ea"/>
                <a:ea typeface="+mn-ea"/>
              </a:rPr>
              <a:t>但同时也会降低对齐速度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192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3455988" cy="1081087"/>
          </a:xfrm>
          <a:prstGeom prst="wedgeRoundRectCallout">
            <a:avLst>
              <a:gd name="adj1" fmla="val 9335"/>
              <a:gd name="adj2" fmla="val -25095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使用高斯模糊滤镜帮助消除低水平噪声和热噪点</a:t>
            </a:r>
            <a:r>
              <a:rPr lang="en-US" altLang="zh-CN" dirty="0"/>
              <a:t>(hot pixels)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294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3455988" cy="1081087"/>
          </a:xfrm>
          <a:prstGeom prst="wedgeRoundRectCallout">
            <a:avLst>
              <a:gd name="adj1" fmla="val 52041"/>
              <a:gd name="adj2" fmla="val -25820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任何低于这个阈值的点都被置为全黑，以此来帮助降低噪声。范围是</a:t>
            </a:r>
            <a:r>
              <a:rPr lang="en-US" altLang="zh-CN" dirty="0"/>
              <a:t>1-254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397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3455988" cy="1081087"/>
          </a:xfrm>
          <a:prstGeom prst="wedgeRoundRectCallout">
            <a:avLst>
              <a:gd name="adj1" fmla="val 56576"/>
              <a:gd name="adj2" fmla="val -23283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如果星体极其微弱，几乎检测不到，可以使用这个参数来调高数值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499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3455988" cy="1081087"/>
          </a:xfrm>
          <a:prstGeom prst="wedgeRoundRectCallout">
            <a:avLst>
              <a:gd name="adj1" fmla="val 2531"/>
              <a:gd name="adj2" fmla="val -23404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在寻找可用于对齐的星星时，增加这个值有助于将</a:t>
            </a:r>
            <a:r>
              <a:rPr lang="en-US" altLang="zh-CN" dirty="0"/>
              <a:t>hot pixels</a:t>
            </a:r>
            <a:r>
              <a:rPr lang="zh-CN" altLang="en-US" dirty="0"/>
              <a:t>排除在外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602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3455988" cy="1081087"/>
          </a:xfrm>
          <a:prstGeom prst="wedgeRoundRectCallout">
            <a:avLst>
              <a:gd name="adj1" fmla="val 11601"/>
              <a:gd name="adj2" fmla="val -2122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在寻找可用于对齐的星星时，减小这个值有助于排除又亮又胖的星星</a:t>
            </a:r>
            <a:r>
              <a:rPr lang="en-US" altLang="zh-CN" dirty="0"/>
              <a:t>(very bright bloated stars)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SharpCap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对齐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8704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92388"/>
            <a:ext cx="6265863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2124075" y="5259388"/>
            <a:ext cx="5545138" cy="1193800"/>
          </a:xfrm>
          <a:prstGeom prst="wedgeRoundRectCallout">
            <a:avLst>
              <a:gd name="adj1" fmla="val -12025"/>
              <a:gd name="adj2" fmla="val -17899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dirty="0"/>
              <a:t>将所有检测到的星星打上方框，黄色方框表示可用于进行对齐的星星，红色方框表示不能用于对齐的星星。当对齐出现问题时，可以通过这种方式来查看原因。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700213"/>
            <a:ext cx="3683000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AstroLive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8806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894637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AstroLive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8909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27188"/>
            <a:ext cx="7910513" cy="506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84213" y="4162425"/>
            <a:ext cx="647700" cy="346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实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时叠加技术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90115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星星检测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星星匹配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星星对齐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变换参数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图像叠加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实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时叠加的意义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问题的解决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54275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mtClean="0"/>
              <a:t>通过对短时间曝光进行叠加来代替长时间曝光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曝光时间短，在曝光时间内目标的位移就小，可以降低对设备精度的依赖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叠加可减小噪声的影响，提高信噪比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相比后期处理，实时叠加可以让使用者及时观察到拍摄的结果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使</a:t>
            </a:r>
            <a:r>
              <a:rPr lang="zh-CN" altLang="en-US" dirty="0" smtClean="0"/>
              <a:t>用星星进行对齐的理由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</a:t>
            </a:r>
            <a:r>
              <a:rPr lang="zh-CN" altLang="en-US" dirty="0" smtClean="0"/>
              <a:t>星星具有以下特征：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尺寸小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small-scale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亮度衰减各向一致</a:t>
            </a:r>
            <a:r>
              <a:rPr lang="en-US" altLang="zh-CN" sz="2400" dirty="0" smtClean="0"/>
              <a:t>(</a:t>
            </a:r>
            <a:r>
              <a:rPr lang="en-US" altLang="zh-CN" sz="2400" dirty="0">
                <a:latin typeface="Courier New" pitchFamily="49" charset="0"/>
                <a:cs typeface="Courier New" pitchFamily="49" charset="0"/>
              </a:rPr>
              <a:t>bright structure 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whose </a:t>
            </a:r>
            <a:r>
              <a:rPr lang="en-US" altLang="zh-CN" sz="2400" dirty="0">
                <a:latin typeface="Courier New" pitchFamily="49" charset="0"/>
                <a:cs typeface="Courier New" pitchFamily="49" charset="0"/>
              </a:rPr>
              <a:t>intensity decreases similarly in all directions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平移不变性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invariant to translation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旋转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不变性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invariant to rotation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缩放不变性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invariant to scale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</a:t>
            </a:r>
            <a:r>
              <a:rPr lang="zh-CN" altLang="en-US" dirty="0" smtClean="0"/>
              <a:t>情并没有那么简单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具有上述特征的，不一定全是星星，也可能有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其他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星星状物体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star-like structures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这些物体包括：</a:t>
            </a:r>
            <a:endParaRPr lang="en-US" altLang="zh-CN" sz="2400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热噪声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hot pixels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宇宙射线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cosmic ray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小的星团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small non-stellar object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</a:t>
            </a:r>
            <a:r>
              <a:rPr lang="zh-CN" altLang="en-US" dirty="0" smtClean="0"/>
              <a:t>情并没有那么简单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不是所有的星星都可以用来作为对齐</a:t>
            </a:r>
            <a:r>
              <a:rPr lang="zh-CN" altLang="en-US" sz="2400" dirty="0" smtClean="0"/>
              <a:t>，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其中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包括：</a:t>
            </a:r>
            <a:endParaRPr lang="en-US" altLang="zh-CN" sz="2400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过于饱和的星星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saturated stars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太亮的星星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too bright stars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太暗的星星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too dim stars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多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重星体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multiple stars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位于检测区域边缘上的星星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stars crossing detection region boundaries</a:t>
            </a:r>
            <a:r>
              <a:rPr lang="en-US" altLang="zh-CN" sz="2400" dirty="0" smtClean="0"/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</a:t>
            </a:r>
            <a:r>
              <a:rPr lang="zh-CN" altLang="en-US" dirty="0" smtClean="0"/>
              <a:t>情并没有那么简单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噪声和灯光的影响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95235" name="图片 4" descr="F:\PixInsight Reference Documentation _ StarAlignment_看图王(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41438"/>
            <a:ext cx="6626225" cy="1057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8101013" y="1341438"/>
            <a:ext cx="719137" cy="1403350"/>
          </a:xfrm>
          <a:prstGeom prst="wedgeRoundRectCallout">
            <a:avLst>
              <a:gd name="adj1" fmla="val -93396"/>
              <a:gd name="adj2" fmla="val 457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原始图像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8101013" y="4113213"/>
            <a:ext cx="1042987" cy="1403350"/>
          </a:xfrm>
          <a:prstGeom prst="wedgeRoundRectCallout">
            <a:avLst>
              <a:gd name="adj1" fmla="val -93396"/>
              <a:gd name="adj2" fmla="val 457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小波空间中检测到的结构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星检测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Detection)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96259" name="图片 4" descr="F:\PixInsight Reference Documentation _ StarAlignment_看图王(5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-3906838"/>
            <a:ext cx="6626225" cy="105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8101013" y="1052513"/>
            <a:ext cx="1042987" cy="2089150"/>
          </a:xfrm>
          <a:prstGeom prst="wedgeRoundRectCallout">
            <a:avLst>
              <a:gd name="adj1" fmla="val -93396"/>
              <a:gd name="adj2" fmla="val 457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经过阈值处理和二值化处理后得到的图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8101013" y="4076700"/>
            <a:ext cx="935037" cy="1439863"/>
          </a:xfrm>
          <a:prstGeom prst="wedgeRoundRectCallout">
            <a:avLst>
              <a:gd name="adj1" fmla="val -93396"/>
              <a:gd name="adj2" fmla="val 457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检测到的星星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星匹配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Matching)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理</a:t>
            </a:r>
            <a:r>
              <a:rPr lang="zh-CN" altLang="en-US" dirty="0" smtClean="0"/>
              <a:t>论基础：三角形相似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 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对于如下几种变换：平移、旋转、缩放和镜像，三角形三条边的关系是不变的。</a:t>
            </a:r>
            <a:endParaRPr lang="en-US" altLang="zh-CN" sz="2400" dirty="0"/>
          </a:p>
        </p:txBody>
      </p:sp>
      <p:pic>
        <p:nvPicPr>
          <p:cNvPr id="97284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503488"/>
            <a:ext cx="5273675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星匹配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Matching)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理</a:t>
            </a:r>
            <a:r>
              <a:rPr lang="zh-CN" altLang="en-US" dirty="0" smtClean="0"/>
              <a:t>论基础：三角形相似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 smtClean="0"/>
              <a:t>   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通过识别两幅图像中的相似三角形，我们就可以进行星星匹配。</a:t>
            </a:r>
            <a:endParaRPr lang="en-US" altLang="zh-CN" sz="2400" dirty="0"/>
          </a:p>
        </p:txBody>
      </p:sp>
      <p:pic>
        <p:nvPicPr>
          <p:cNvPr id="9830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503488"/>
            <a:ext cx="5273675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星匹配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Matching)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匹</a:t>
            </a:r>
            <a:r>
              <a:rPr lang="zh-CN" altLang="en-US" dirty="0" smtClean="0"/>
              <a:t>配思路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找出图像中所有的三角形，如果一幅图像中有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颗星星符合匹配标准，那么可以找出来的三角形个数是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  <p:pic>
        <p:nvPicPr>
          <p:cNvPr id="9933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57563"/>
            <a:ext cx="21907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星匹配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Matching)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匹</a:t>
            </a:r>
            <a:r>
              <a:rPr lang="zh-CN" altLang="en-US" dirty="0" smtClean="0"/>
              <a:t>配思路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找出图像中所有的三角形，如果一幅图像中有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颗星星符合匹配标准，那么可以找出来的三角形个数是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  <p:pic>
        <p:nvPicPr>
          <p:cNvPr id="10035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57563"/>
            <a:ext cx="21907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3970338"/>
            <a:ext cx="35623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99100"/>
            <a:ext cx="700881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现有软件的实时叠加功能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5529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smtClean="0"/>
              <a:t>LodeStar Live</a:t>
            </a:r>
          </a:p>
          <a:p>
            <a:pPr eaLnBrk="1" hangingPunct="1"/>
            <a:r>
              <a:rPr lang="en-US" altLang="zh-CN" smtClean="0"/>
              <a:t>SharpCap</a:t>
            </a:r>
          </a:p>
          <a:p>
            <a:pPr eaLnBrk="1" hangingPunct="1"/>
            <a:r>
              <a:rPr lang="en-US" altLang="zh-CN" smtClean="0"/>
              <a:t>AstroLive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星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星匹配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Matching)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匹</a:t>
            </a:r>
            <a:r>
              <a:rPr lang="zh-CN" altLang="en-US" dirty="0" smtClean="0"/>
              <a:t>配思路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找出图像中所有的三角形，如果一幅图像中有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颗星星符合匹配标准，那么可以找出来的三角形个数是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拿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目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标图像中的三角形向参考图像中寻找相似三角形，若找到相似三角形，则记为匹配成功。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如果适合匹配的星星过多，出于计算量的考虑，可以对三角形个数进行限制。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使用随机抽样一致性算法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400" dirty="0" smtClean="0">
                <a:latin typeface="Courier New" pitchFamily="49" charset="0"/>
                <a:ea typeface="楷体" pitchFamily="49" charset="-122"/>
                <a:cs typeface="Courier New" pitchFamily="49" charset="0"/>
              </a:rPr>
              <a:t>RANSAC , </a:t>
            </a:r>
            <a:r>
              <a:rPr lang="en-US" altLang="zh-CN" sz="2400" dirty="0" err="1" smtClean="0">
                <a:latin typeface="Courier New" pitchFamily="49" charset="0"/>
                <a:ea typeface="楷体" pitchFamily="49" charset="-122"/>
                <a:cs typeface="Courier New" pitchFamily="49" charset="0"/>
              </a:rPr>
              <a:t>RANdom</a:t>
            </a:r>
            <a:r>
              <a:rPr lang="en-US" altLang="zh-CN" sz="2400" dirty="0" smtClean="0">
                <a:latin typeface="Courier New" pitchFamily="49" charset="0"/>
                <a:ea typeface="楷体" pitchFamily="49" charset="-122"/>
                <a:cs typeface="Courier New" pitchFamily="49" charset="0"/>
              </a:rPr>
              <a:t> Sample Consensus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增加匹配的鲁棒性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400" dirty="0" smtClean="0">
                <a:latin typeface="Courier New" pitchFamily="49" charset="0"/>
                <a:ea typeface="楷体" pitchFamily="49" charset="-122"/>
                <a:cs typeface="Courier New" pitchFamily="49" charset="0"/>
              </a:rPr>
              <a:t>Robust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/>
          </a:p>
        </p:txBody>
      </p:sp>
      <p:pic>
        <p:nvPicPr>
          <p:cNvPr id="10138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57563"/>
            <a:ext cx="21907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变换参数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(Transformation Parameters)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marL="63500" indent="0" eaLnBrk="1" hangingPunct="1">
              <a:buFont typeface="Wingdings 2" pitchFamily="18" charset="2"/>
              <a:buNone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齐次坐标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400" dirty="0" smtClean="0">
                <a:latin typeface="Courier New" pitchFamily="49" charset="0"/>
                <a:ea typeface="楷体" pitchFamily="49" charset="-122"/>
                <a:cs typeface="Courier New" pitchFamily="49" charset="0"/>
              </a:rPr>
              <a:t>homogeneous coordinates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 marL="63500" indent="0" eaLnBrk="1" hangingPunct="1">
              <a:buFont typeface="Wingdings 2" pitchFamily="18" charset="2"/>
              <a:buNone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齐次坐标就是将一个原本是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维的向量用一个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n+1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维向量来表示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3500" indent="0" eaLnBrk="1" hangingPunct="1">
              <a:buFont typeface="Wingdings 2" pitchFamily="18" charset="2"/>
              <a:buNone/>
            </a:pP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目的：增加一个维度，计算缩放比例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40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2492375"/>
            <a:ext cx="66452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星星对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齐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Alignment)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103427" name="图片 5" descr="F:\PixInsight Reference Documentation _ StarAlignment_看图王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4313"/>
            <a:ext cx="7200900" cy="1209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星星对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齐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Alignment)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104451" name="图片 5" descr="F:\PixInsight Reference Documentation _ StarAlignment_看图王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-3843338"/>
            <a:ext cx="7200900" cy="120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星星对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齐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(Star Alignment)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105475" name="图片 5" descr="F:\PixInsight Reference Documentation _ StarAlignment_看图王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-5716588"/>
            <a:ext cx="7200900" cy="1209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图像叠加</a:t>
            </a:r>
            <a:r>
              <a:rPr lang="en-US" altLang="zh-CN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(Image Stacking)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根据所选择的叠加模式，逐像素进行叠加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从程序的角度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781300"/>
            <a:ext cx="52736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4508500"/>
            <a:ext cx="4992687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图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像叠加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叠加窗口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75779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无限</a:t>
            </a:r>
            <a:r>
              <a:rPr lang="zh-CN" altLang="en-US" dirty="0" smtClean="0"/>
              <a:t>长窗口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   所有历史图像全部叠加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有</a:t>
            </a:r>
            <a:r>
              <a:rPr lang="zh-CN" altLang="en-US" dirty="0" smtClean="0"/>
              <a:t>限长窗口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仅使用较新的部分数据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2400" dirty="0"/>
          </a:p>
        </p:txBody>
      </p:sp>
      <p:sp>
        <p:nvSpPr>
          <p:cNvPr id="10" name="圆角矩形 9"/>
          <p:cNvSpPr/>
          <p:nvPr/>
        </p:nvSpPr>
        <p:spPr>
          <a:xfrm>
            <a:off x="5219700" y="3068638"/>
            <a:ext cx="6477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56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92500" y="3068638"/>
            <a:ext cx="15113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……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40425" y="3068638"/>
            <a:ext cx="6477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57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659563" y="3068638"/>
            <a:ext cx="649287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58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80288" y="3068638"/>
            <a:ext cx="6477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59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87450" y="3068638"/>
            <a:ext cx="6477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1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08175" y="3068638"/>
            <a:ext cx="6477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2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27313" y="3068638"/>
            <a:ext cx="649287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3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6013" y="2852738"/>
            <a:ext cx="7056437" cy="936625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219700" y="5157788"/>
            <a:ext cx="6477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56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92500" y="5157788"/>
            <a:ext cx="15113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……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940425" y="5157788"/>
            <a:ext cx="6477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57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659563" y="5157788"/>
            <a:ext cx="649287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58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380288" y="5157788"/>
            <a:ext cx="6477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59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187450" y="5157788"/>
            <a:ext cx="6477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1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908175" y="5157788"/>
            <a:ext cx="647700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2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627313" y="5157788"/>
            <a:ext cx="649287" cy="503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latin typeface="Courier New" pitchFamily="49" charset="0"/>
                <a:cs typeface="Courier New" pitchFamily="49" charset="0"/>
              </a:rPr>
              <a:t>3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076825" y="4941888"/>
            <a:ext cx="3095625" cy="935037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图像叠加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加权</a:t>
            </a: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调</a:t>
            </a:r>
            <a:r>
              <a:rPr lang="zh-CN" altLang="en-US" dirty="0" smtClean="0"/>
              <a:t>整新图像与老图像所占的比例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权值为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：新图像与老图像所占分量相同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权值为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：每一帧新图像占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份的分量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权值越大，新图像所占的比重就越大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我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们做什么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从单纯叠加开始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叠加开始、暂停、停止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叠加显示与单帧显示的切换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参数显示：叠加的帧数、曝光时间等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marL="65087" indent="0" eaLnBrk="1" hangingPunct="1">
              <a:buFont typeface="Wingdings 2" pitchFamily="18" charset="2"/>
              <a:buNone/>
              <a:defRPr/>
            </a:pPr>
            <a:r>
              <a:rPr lang="en-US" altLang="zh-CN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保存为图像与视频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defRPr/>
            </a:pPr>
            <a:r>
              <a:rPr lang="zh-CN" altLang="en-US" dirty="0"/>
              <a:t>逐</a:t>
            </a:r>
            <a:r>
              <a:rPr lang="zh-CN" altLang="en-US" dirty="0" smtClean="0"/>
              <a:t>渐添加图像对齐功能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411760" y="2492896"/>
            <a:ext cx="4114800" cy="1721346"/>
          </a:xfrm>
        </p:spPr>
        <p:txBody>
          <a:bodyPr>
            <a:noAutofit/>
          </a:bodyPr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sz="8800" dirty="0">
                <a:solidFill>
                  <a:schemeClr val="accent1">
                    <a:tint val="83000"/>
                    <a:satMod val="150000"/>
                  </a:schemeClr>
                </a:solidFill>
              </a:rPr>
              <a:t>谢谢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7848600" cy="5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现有软件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—</a:t>
            </a: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7848600" cy="5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55650" y="1773238"/>
            <a:ext cx="1512888" cy="287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8050" y="2276475"/>
            <a:ext cx="2079625" cy="360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3635375" y="1843088"/>
            <a:ext cx="2160588" cy="711200"/>
          </a:xfrm>
          <a:prstGeom prst="wedgeRoundRectCallout">
            <a:avLst>
              <a:gd name="adj1" fmla="val -78518"/>
              <a:gd name="adj2" fmla="val 4394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35375" y="1908175"/>
            <a:ext cx="2160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三种叠加模式：</a:t>
            </a:r>
            <a:r>
              <a:rPr lang="en-US" altLang="zh-CN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Mean</a:t>
            </a:r>
            <a:r>
              <a:rPr lang="zh-CN" altLang="en-US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Sum</a:t>
            </a:r>
            <a:r>
              <a:rPr lang="zh-CN" altLang="en-US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Median</a:t>
            </a:r>
            <a:endParaRPr lang="zh-CN" altLang="en-US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0113" y="3860800"/>
            <a:ext cx="1943100" cy="25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主要特点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三种叠加模式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7704137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4284663" y="1700213"/>
            <a:ext cx="3167062" cy="1081087"/>
          </a:xfrm>
          <a:prstGeom prst="wedgeRoundRectCallout">
            <a:avLst>
              <a:gd name="adj1" fmla="val -134404"/>
              <a:gd name="adj2" fmla="val 9362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求和，适用于非常微弱的目标，亮度会逐渐增加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indent="0" eaLnBrk="1" fontAlgn="auto" hangingPunct="1"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LodeStar</a:t>
            </a:r>
            <a:r>
              <a:rPr lang="en-US" altLang="zh-CN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 Live—</a:t>
            </a:r>
            <a:r>
              <a:rPr lang="zh-CN" altLang="en-US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主要特点</a:t>
            </a:r>
            <a:endParaRPr lang="zh-CN" altLang="en-US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0243" name="内容占位符 4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三种叠加模式</a:t>
            </a:r>
            <a:endParaRPr lang="en-US" altLang="zh-CN" dirty="0" smtClean="0"/>
          </a:p>
          <a:p>
            <a:pPr marL="65087" indent="0" eaLnBrk="1" hangingPunct="1">
              <a:buFont typeface="Wingdings 2" pitchFamily="18" charset="2"/>
              <a:buNone/>
              <a:defRPr/>
            </a:pPr>
            <a:endParaRPr lang="en-US" altLang="zh-CN" dirty="0" smtClean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7704137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4284663" y="1700213"/>
            <a:ext cx="3167062" cy="1081087"/>
          </a:xfrm>
          <a:prstGeom prst="wedgeRoundRectCallout">
            <a:avLst>
              <a:gd name="adj1" fmla="val -135473"/>
              <a:gd name="adj2" fmla="val 18220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求平均值，可有效降低噪声，但会受异常值的影响</a:t>
            </a:r>
            <a:r>
              <a:rPr lang="en-US" altLang="zh-CN" dirty="0"/>
              <a:t>(</a:t>
            </a:r>
            <a:r>
              <a:rPr lang="zh-CN" altLang="en-US" dirty="0"/>
              <a:t>如人造卫星、飞机等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559</TotalTime>
  <Words>2700</Words>
  <Application>Microsoft Office PowerPoint</Application>
  <PresentationFormat>全屏显示(4:3)</PresentationFormat>
  <Paragraphs>241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Century Gothic</vt:lpstr>
      <vt:lpstr>宋体</vt:lpstr>
      <vt:lpstr>Arial</vt:lpstr>
      <vt:lpstr>幼圆</vt:lpstr>
      <vt:lpstr>Wingdings 2</vt:lpstr>
      <vt:lpstr>Verdana</vt:lpstr>
      <vt:lpstr>Calibri</vt:lpstr>
      <vt:lpstr>黑体</vt:lpstr>
      <vt:lpstr>楷体</vt:lpstr>
      <vt:lpstr>Courier New</vt:lpstr>
      <vt:lpstr>活力</vt:lpstr>
      <vt:lpstr>1_活力</vt:lpstr>
      <vt:lpstr>2_活力</vt:lpstr>
      <vt:lpstr>3_活力</vt:lpstr>
      <vt:lpstr>4_活力</vt:lpstr>
      <vt:lpstr>5_活力</vt:lpstr>
      <vt:lpstr>6_活力</vt:lpstr>
      <vt:lpstr>实时叠加技术探讨</vt:lpstr>
      <vt:lpstr>实时叠加技术探讨</vt:lpstr>
      <vt:lpstr>实时叠加的意义—问题的提出</vt:lpstr>
      <vt:lpstr>实时叠加的意义—问题的解决</vt:lpstr>
      <vt:lpstr>现有软件的实时叠加功能</vt:lpstr>
      <vt:lpstr>现有软件—LodeStar Live</vt:lpstr>
      <vt:lpstr>现有软件—LodeStar Live</vt:lpstr>
      <vt:lpstr>LodeStar Live—主要特点</vt:lpstr>
      <vt:lpstr>LodeStar Live—主要特点</vt:lpstr>
      <vt:lpstr>LodeStar Live—主要特点</vt:lpstr>
      <vt:lpstr>LodeStar Live—主要特点</vt:lpstr>
      <vt:lpstr>LodeStar Live—叠加方法</vt:lpstr>
      <vt:lpstr>LodeStar Live—对齐方法</vt:lpstr>
      <vt:lpstr>LodeStar Live—对齐方法</vt:lpstr>
      <vt:lpstr>LodeStar Live—对齐方法</vt:lpstr>
      <vt:lpstr>LodeStar Live—对齐方法</vt:lpstr>
      <vt:lpstr>现有软件—SharpCap</vt:lpstr>
      <vt:lpstr>SharpCap—叠加效果</vt:lpstr>
      <vt:lpstr>SharpCap—叠加效果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SharpCap—主要功能</vt:lpstr>
      <vt:lpstr>现有软件—AstroLive</vt:lpstr>
      <vt:lpstr>现有软件—AstroLive</vt:lpstr>
      <vt:lpstr>实时叠加技术</vt:lpstr>
      <vt:lpstr>星星检测(Star Detection)</vt:lpstr>
      <vt:lpstr>星星检测(Star Detection)</vt:lpstr>
      <vt:lpstr>星星检测(Star Detection)</vt:lpstr>
      <vt:lpstr>星星检测(Star Detection)</vt:lpstr>
      <vt:lpstr>星星检测(Star Detection)</vt:lpstr>
      <vt:lpstr>星星检测(Star Detection)</vt:lpstr>
      <vt:lpstr>星星匹配(Star Matching)</vt:lpstr>
      <vt:lpstr>星星匹配(Star Matching)</vt:lpstr>
      <vt:lpstr>星星匹配(Star Matching)</vt:lpstr>
      <vt:lpstr>星星匹配(Star Matching)</vt:lpstr>
      <vt:lpstr>星星匹配(Star Matching)</vt:lpstr>
      <vt:lpstr>变换参数(Transformation Parameters)</vt:lpstr>
      <vt:lpstr>星星对齐(Star Alignment)</vt:lpstr>
      <vt:lpstr>星星对齐(Star Alignment)</vt:lpstr>
      <vt:lpstr>星星对齐(Star Alignment)</vt:lpstr>
      <vt:lpstr>图像叠加(Image Stacking)</vt:lpstr>
      <vt:lpstr>图像叠加—叠加窗口</vt:lpstr>
      <vt:lpstr>图像叠加—加权</vt:lpstr>
      <vt:lpstr>我们做什么</vt:lpstr>
      <vt:lpstr>谢谢</vt:lpstr>
    </vt:vector>
  </TitlesOfParts>
  <Company>ZWO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实时叠加技术探讨</dc:title>
  <dc:creator>Administrator</dc:creator>
  <cp:lastModifiedBy>Administrator</cp:lastModifiedBy>
  <cp:revision>148</cp:revision>
  <dcterms:created xsi:type="dcterms:W3CDTF">2017-05-11T11:35:43Z</dcterms:created>
  <dcterms:modified xsi:type="dcterms:W3CDTF">2017-05-12T06:44:44Z</dcterms:modified>
</cp:coreProperties>
</file>